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4"/>
  </p:notesMasterIdLst>
  <p:handoutMasterIdLst>
    <p:handoutMasterId r:id="rId35"/>
  </p:handoutMasterIdLst>
  <p:sldIdLst>
    <p:sldId id="259" r:id="rId5"/>
    <p:sldId id="256" r:id="rId6"/>
    <p:sldId id="257" r:id="rId7"/>
    <p:sldId id="260" r:id="rId8"/>
    <p:sldId id="308" r:id="rId9"/>
    <p:sldId id="270" r:id="rId10"/>
    <p:sldId id="271" r:id="rId11"/>
    <p:sldId id="278" r:id="rId12"/>
    <p:sldId id="299" r:id="rId13"/>
    <p:sldId id="300" r:id="rId14"/>
    <p:sldId id="301" r:id="rId15"/>
    <p:sldId id="302" r:id="rId16"/>
    <p:sldId id="273" r:id="rId17"/>
    <p:sldId id="279" r:id="rId18"/>
    <p:sldId id="281" r:id="rId19"/>
    <p:sldId id="303" r:id="rId20"/>
    <p:sldId id="304" r:id="rId21"/>
    <p:sldId id="289" r:id="rId22"/>
    <p:sldId id="290" r:id="rId23"/>
    <p:sldId id="275" r:id="rId24"/>
    <p:sldId id="305" r:id="rId25"/>
    <p:sldId id="306" r:id="rId26"/>
    <p:sldId id="282" r:id="rId27"/>
    <p:sldId id="307" r:id="rId28"/>
    <p:sldId id="294" r:id="rId29"/>
    <p:sldId id="295" r:id="rId30"/>
    <p:sldId id="296" r:id="rId31"/>
    <p:sldId id="297" r:id="rId32"/>
    <p:sldId id="262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36" autoAdjust="0"/>
    <p:restoredTop sz="94660"/>
  </p:normalViewPr>
  <p:slideViewPr>
    <p:cSldViewPr snapToGrid="0">
      <p:cViewPr varScale="1">
        <p:scale>
          <a:sx n="99" d="100"/>
          <a:sy n="99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pPr/>
              <a:t>2/10/2025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2/10/2025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2/10/2025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2/10/2025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2/10/2025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2/10/2025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2/10/2025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2/10/2025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2/10/2025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2/10/2025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 sz="20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2/10/2025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A4D6D-78E9-93EC-FB10-8E89B1644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1: SIMULATION STACK – COMPLETE CODE</a:t>
            </a:r>
            <a:endParaRPr lang="en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3BED0F-4DC7-45D2-5F5C-E89DD8FB4B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08731" y="1250184"/>
            <a:ext cx="5069347" cy="4206399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typedef struct Node{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int value;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struct Node* next;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}Node;</a:t>
            </a:r>
          </a:p>
          <a:p>
            <a:pPr marL="0" indent="0">
              <a:buNone/>
            </a:pPr>
            <a:endParaRPr lang="en-US" sz="1400" b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Node* top;// point to the top of the stack</a:t>
            </a:r>
          </a:p>
          <a:p>
            <a:pPr marL="0" indent="0">
              <a:buNone/>
            </a:pPr>
            <a:endParaRPr lang="en-US" sz="1400" b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Node* 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makeNode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(int x){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Node* p = (Node*)malloc(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(Node));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p-&gt;value = x; p-&gt;next = NULL;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return p;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VN" sz="1400" b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CE5584-2FCD-7CB9-17B4-C4362E69E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900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B89C3-64CD-6660-A272-7A28527F1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1: SIMULATION STACK – COMPLETE CODE</a:t>
            </a:r>
            <a:endParaRPr lang="en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2A5905-2352-1D6E-5448-997DB7273A7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35372" y="2071846"/>
            <a:ext cx="4661844" cy="2954655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initStack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top = NULL;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stackEmpty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return top == NULL;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0981D6-183A-25C7-8EC7-C7E4D050B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765E69-CC11-75D8-5D59-C850E21AE323}"/>
              </a:ext>
            </a:extLst>
          </p:cNvPr>
          <p:cNvSpPr txBox="1"/>
          <p:nvPr/>
        </p:nvSpPr>
        <p:spPr>
          <a:xfrm>
            <a:off x="5975073" y="2071847"/>
            <a:ext cx="5100823" cy="29546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int  pop(){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if(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stackEmpty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()) return ' ';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int x = top-&gt;value;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Node* p = top; top = top-&gt;next;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free(p);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return x;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void push(int x){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Node* p = 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makeNode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(x);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p-&gt;next = top; top = p;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VN" sz="18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547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46A40-B549-8362-969F-450CF5546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1: SIMULATION STACK – COMPLETE CODE</a:t>
            </a:r>
            <a:endParaRPr lang="en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BD9EDD-B0B3-9CC2-1E28-6652D7C901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8912" y="959643"/>
            <a:ext cx="4184765" cy="5381522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int main(){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char 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[0];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while(1){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scanf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("%s",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if(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strcmp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,"#")==0){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    break;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}else if(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strcmp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,"PUSH")==0){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    int v; 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scanf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("%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d",&amp;v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    push(v);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}else if(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strcmp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,"POP")==0){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    if(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stackEmpty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()){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("NULL\n");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    }else{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        int v = pop();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("%d\</a:t>
            </a:r>
            <a:r>
              <a:rPr lang="en-US" sz="1400" b="1" err="1">
                <a:latin typeface="Consolas" panose="020B0609020204030204" pitchFamily="49" charset="0"/>
                <a:cs typeface="Consolas" panose="020B0609020204030204" pitchFamily="49" charset="0"/>
              </a:rPr>
              <a:t>n",v</a:t>
            </a: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        }}}</a:t>
            </a:r>
          </a:p>
          <a:p>
            <a:pPr marL="0" indent="0">
              <a:buNone/>
            </a:pPr>
            <a:r>
              <a:rPr lang="en-US" sz="1400" b="1">
                <a:latin typeface="Consolas" panose="020B0609020204030204" pitchFamily="49" charset="0"/>
                <a:cs typeface="Consolas" panose="020B0609020204030204" pitchFamily="49" charset="0"/>
              </a:rPr>
              <a:t>    return 0;}</a:t>
            </a:r>
            <a:endParaRPr lang="en-VN" sz="1400" b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B1139-5DB9-8749-BD2C-CF438F1A9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476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2: SIMULATION QUEUE (P.03.08.02)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Perform a sequence of operations over a queue, each element is an integer:</a:t>
            </a:r>
          </a:p>
          <a:p>
            <a:pPr lvl="1"/>
            <a:r>
              <a:rPr lang="en-US" dirty="0"/>
              <a:t>PUSH v: push a value v into the queue</a:t>
            </a:r>
          </a:p>
          <a:p>
            <a:pPr lvl="1"/>
            <a:r>
              <a:rPr lang="en-US" dirty="0"/>
              <a:t>POP: remove an element out of the queue and print this element to </a:t>
            </a:r>
            <a:r>
              <a:rPr lang="en-US" dirty="0" err="1"/>
              <a:t>stdout</a:t>
            </a:r>
            <a:r>
              <a:rPr lang="en-US" dirty="0"/>
              <a:t> (print NULL if the queue is empty)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0898D1-43EB-C9E0-4A2A-02D223A60EB1}"/>
              </a:ext>
            </a:extLst>
          </p:cNvPr>
          <p:cNvSpPr txBox="1"/>
          <p:nvPr/>
        </p:nvSpPr>
        <p:spPr>
          <a:xfrm>
            <a:off x="338736" y="2398604"/>
            <a:ext cx="609814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77"/>
              </a:rPr>
              <a:t>Input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77"/>
              </a:rPr>
              <a:t>Each line contains a command (</a:t>
            </a:r>
            <a:r>
              <a:rPr lang="en-US" sz="2000" dirty="0" err="1">
                <a:latin typeface="Lato" panose="020F0502020204030203" pitchFamily="34" charset="77"/>
              </a:rPr>
              <a:t>operration</a:t>
            </a:r>
            <a:r>
              <a:rPr lang="en-US" sz="2000" dirty="0">
                <a:latin typeface="Lato" panose="020F0502020204030203" pitchFamily="34" charset="77"/>
              </a:rPr>
              <a:t>) of type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77"/>
              </a:rPr>
              <a:t>PUSH v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77"/>
              </a:rPr>
              <a:t>POP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77"/>
              </a:rPr>
              <a:t>Output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77"/>
              </a:rPr>
              <a:t>Write the results of POP operations (each result is written in a line)</a:t>
            </a:r>
          </a:p>
        </p:txBody>
      </p:sp>
    </p:spTree>
    <p:extLst>
      <p:ext uri="{BB962C8B-B14F-4D97-AF65-F5344CB8AC3E}">
        <p14:creationId xmlns:p14="http://schemas.microsoft.com/office/powerpoint/2010/main" val="1339027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AD8A-1EA9-C7CE-D797-0A3D974F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2: SIMULATION QUEUE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CFAC5-863F-C743-EE8D-B9564CC43E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1"/>
            <a:ext cx="11515725" cy="7764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Example 2.1: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D1CE8-660D-F65D-7BA2-062181F1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F2D2295-DBED-B1AE-E21F-9A4BC3CCC0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1757975"/>
              </p:ext>
            </p:extLst>
          </p:nvPr>
        </p:nvGraphicFramePr>
        <p:xfrm>
          <a:off x="3625124" y="1614717"/>
          <a:ext cx="3858648" cy="39895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9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9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8234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19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1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2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3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POP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POP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4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5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POP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VN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2448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AD8A-1EA9-C7CE-D797-0A3D974F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2: SIMULATION QUEUE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CFAC5-863F-C743-EE8D-B9564CC43E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1"/>
            <a:ext cx="11515725" cy="7764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Example 2.2: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D1CE8-660D-F65D-7BA2-062181F1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C5B2962-3058-0753-69A5-8D420E7EAB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378017"/>
              </p:ext>
            </p:extLst>
          </p:nvPr>
        </p:nvGraphicFramePr>
        <p:xfrm>
          <a:off x="3804702" y="2078259"/>
          <a:ext cx="3858648" cy="2701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9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9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8234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19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1</a:t>
                      </a:r>
                      <a:endParaRPr lang="en-VN" sz="1800" kern="100" dirty="0">
                        <a:effectLst/>
                        <a:latin typeface="Lato" panose="020F0502020204030203" pitchFamily="34" charset="77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POP</a:t>
                      </a:r>
                      <a:endParaRPr lang="en-VN" sz="1800" kern="100" dirty="0">
                        <a:effectLst/>
                        <a:latin typeface="Lato" panose="020F0502020204030203" pitchFamily="34" charset="77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POP</a:t>
                      </a:r>
                      <a:endParaRPr lang="en-VN" sz="1800" kern="100" dirty="0">
                        <a:effectLst/>
                        <a:latin typeface="Lato" panose="020F0502020204030203" pitchFamily="34" charset="77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4</a:t>
                      </a:r>
                      <a:endParaRPr lang="en-VN" sz="1800" kern="100" dirty="0">
                        <a:effectLst/>
                        <a:latin typeface="Lato" panose="020F0502020204030203" pitchFamily="34" charset="77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POP</a:t>
                      </a:r>
                      <a:endParaRPr lang="en-VN" sz="1800" kern="100" dirty="0">
                        <a:effectLst/>
                        <a:latin typeface="Lato" panose="020F0502020204030203" pitchFamily="34" charset="77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VN" sz="1800" kern="100" dirty="0">
                        <a:effectLst/>
                        <a:latin typeface="Lato" panose="020F0502020204030203" pitchFamily="34" charset="77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VN" sz="1800" kern="100" dirty="0">
                        <a:effectLst/>
                        <a:latin typeface="Lato" panose="020F0502020204030203" pitchFamily="34" charset="77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NULL</a:t>
                      </a:r>
                      <a:endParaRPr lang="en-VN" sz="1800" kern="100" dirty="0">
                        <a:effectLst/>
                        <a:latin typeface="Lato" panose="020F0502020204030203" pitchFamily="34" charset="77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VN" sz="1800" kern="100" dirty="0">
                        <a:effectLst/>
                        <a:latin typeface="Lato" panose="020F0502020204030203" pitchFamily="34" charset="77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8287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AD8A-1EA9-C7CE-D797-0A3D974F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2: SIMULATION QUEUE - PSEUDOCODE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CFAC5-863F-C743-EE8D-B9564CC43E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1"/>
            <a:ext cx="11515725" cy="776412"/>
          </a:xfrm>
        </p:spPr>
        <p:txBody>
          <a:bodyPr/>
          <a:lstStyle/>
          <a:p>
            <a:r>
              <a:rPr lang="en-US" sz="2000" dirty="0"/>
              <a:t>Using a singly link list pointed by </a:t>
            </a:r>
            <a:r>
              <a:rPr lang="en-US" sz="2000" i="1" dirty="0"/>
              <a:t>head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i="1" dirty="0"/>
              <a:t>tail</a:t>
            </a:r>
            <a:r>
              <a:rPr lang="en-US" sz="2000" dirty="0"/>
              <a:t> to implement a queue:</a:t>
            </a:r>
          </a:p>
          <a:p>
            <a:pPr lvl="1"/>
            <a:r>
              <a:rPr lang="en-US" sz="1800" dirty="0"/>
              <a:t>Pop: remove the element at </a:t>
            </a:r>
            <a:r>
              <a:rPr lang="en-US" sz="1800" i="1" dirty="0"/>
              <a:t>head</a:t>
            </a:r>
            <a:r>
              <a:rPr lang="en-US" sz="1800" dirty="0"/>
              <a:t> </a:t>
            </a:r>
          </a:p>
          <a:p>
            <a:pPr lvl="1"/>
            <a:r>
              <a:rPr lang="en-US" sz="1800" dirty="0"/>
              <a:t>Push: add a new element to </a:t>
            </a:r>
            <a:r>
              <a:rPr lang="en-US" sz="1800" i="1" dirty="0"/>
              <a:t>tail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D1CE8-660D-F65D-7BA2-062181F1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6D43CAB-370A-848D-37C1-2C9F29930E18}"/>
              </a:ext>
            </a:extLst>
          </p:cNvPr>
          <p:cNvSpPr txBox="1">
            <a:spLocks/>
          </p:cNvSpPr>
          <p:nvPr/>
        </p:nvSpPr>
        <p:spPr>
          <a:xfrm>
            <a:off x="1362510" y="3598943"/>
            <a:ext cx="3614428" cy="243045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Pop(){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if head = tail = NULL return ‘’;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v=head-&gt;value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head = head-&gt;next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return v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66F6D4F-EF76-1625-1603-AFCFEDBDC31E}"/>
              </a:ext>
            </a:extLst>
          </p:cNvPr>
          <p:cNvSpPr txBox="1">
            <a:spLocks/>
          </p:cNvSpPr>
          <p:nvPr/>
        </p:nvSpPr>
        <p:spPr>
          <a:xfrm>
            <a:off x="5839775" y="3598942"/>
            <a:ext cx="3614428" cy="243045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Push(x){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p = </a:t>
            </a:r>
            <a:r>
              <a:rPr lang="en-US" sz="1400" b="1" dirty="0" err="1">
                <a:latin typeface="Consolas" panose="020B0609020204030204" pitchFamily="49" charset="0"/>
              </a:rPr>
              <a:t>makeNode</a:t>
            </a:r>
            <a:r>
              <a:rPr lang="en-US" sz="1400" b="1" dirty="0">
                <a:latin typeface="Consolas" panose="020B0609020204030204" pitchFamily="49" charset="0"/>
              </a:rPr>
              <a:t>(x)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if head=tail=NULL then head=tail=p; return;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tail-&gt;next = p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tail = p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return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3B24D5-090E-7E63-6425-2BA7DB86773F}"/>
              </a:ext>
            </a:extLst>
          </p:cNvPr>
          <p:cNvSpPr txBox="1"/>
          <p:nvPr/>
        </p:nvSpPr>
        <p:spPr>
          <a:xfrm>
            <a:off x="1362510" y="2300025"/>
            <a:ext cx="3614428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struct Node{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int value;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struct Node* next;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VN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7362A4-E423-CD48-EBE5-12996243026A}"/>
              </a:ext>
            </a:extLst>
          </p:cNvPr>
          <p:cNvSpPr txBox="1"/>
          <p:nvPr/>
        </p:nvSpPr>
        <p:spPr>
          <a:xfrm>
            <a:off x="5814018" y="2259449"/>
            <a:ext cx="3614428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makeNode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(x){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p = new Node();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p -&gt; value = x;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return p;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VN" sz="1400" dirty="0"/>
          </a:p>
        </p:txBody>
      </p:sp>
    </p:spTree>
    <p:extLst>
      <p:ext uri="{BB962C8B-B14F-4D97-AF65-F5344CB8AC3E}">
        <p14:creationId xmlns:p14="http://schemas.microsoft.com/office/powerpoint/2010/main" val="11800971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9F781-2C5D-23F5-77A9-789658EBF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2: SIMULATION QUEUE – COMPLETE CODE</a:t>
            </a:r>
            <a:endParaRPr lang="en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5B7FBA-2A93-64E6-D7B9-A6E5198F8B3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17817" y="1051401"/>
            <a:ext cx="5556365" cy="4938713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typedef struct 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TNode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    int value;</a:t>
            </a:r>
          </a:p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    struct 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TNode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* next;</a:t>
            </a:r>
          </a:p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}Node;</a:t>
            </a:r>
          </a:p>
          <a:p>
            <a:pPr marL="0" indent="0">
              <a:buNone/>
            </a:pPr>
            <a:endParaRPr lang="en-US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Node* head;</a:t>
            </a:r>
          </a:p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Node* tail;</a:t>
            </a:r>
          </a:p>
          <a:p>
            <a:pPr marL="0" indent="0">
              <a:buNone/>
            </a:pPr>
            <a:endParaRPr lang="en-US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Node* 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makeNode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(int v){</a:t>
            </a:r>
          </a:p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    Node* p = (Node*)malloc(</a:t>
            </a:r>
            <a:r>
              <a:rPr lang="en-US" sz="18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(Node));</a:t>
            </a:r>
          </a:p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    p-&gt;value = v; p-&gt;next = NULL;</a:t>
            </a:r>
          </a:p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p;</a:t>
            </a:r>
          </a:p>
          <a:p>
            <a:pPr marL="0" indent="0">
              <a:buNone/>
            </a:pPr>
            <a:r>
              <a:rPr lang="en-US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VN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AF2E3-4050-4883-1AF1-6D12CDFCB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17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65719-B9E8-5326-6E25-C84D4BDA5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2: SIMULATION QUEUE – COMPLETE CODE</a:t>
            </a:r>
            <a:endParaRPr lang="en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CFB281-C5F8-788D-82CC-4B0F1BE82A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69562" y="1440284"/>
            <a:ext cx="4926438" cy="3323987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queueEmpty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head == NULL &amp;&amp; tail == NULL;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void push(int v){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Node* p =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makeNode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(v);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queueEmpty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()){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head = p; tail = p; return;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tail-&gt;next = p; tail = p;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V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99F8A-5739-BDFD-D94C-C61ED5387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D009C7-C9BA-2948-334D-54B4A69F5D48}"/>
              </a:ext>
            </a:extLst>
          </p:cNvPr>
          <p:cNvSpPr txBox="1"/>
          <p:nvPr/>
        </p:nvSpPr>
        <p:spPr>
          <a:xfrm>
            <a:off x="6723002" y="1440283"/>
            <a:ext cx="4694023" cy="332398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int pop(){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queueEmpty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()){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return -1;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Node*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tmp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= head;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int v = head-&gt;value;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head = head-&gt;next;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if(head == NULL) tail = NULL;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free(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tmp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v;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VN" sz="1400" b="1" dirty="0"/>
          </a:p>
        </p:txBody>
      </p:sp>
    </p:spTree>
    <p:extLst>
      <p:ext uri="{BB962C8B-B14F-4D97-AF65-F5344CB8AC3E}">
        <p14:creationId xmlns:p14="http://schemas.microsoft.com/office/powerpoint/2010/main" val="1534541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6B24B-A7B3-DA6C-3109-42C7919EA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2: SIMULATION QUEUE – COMPLETE CODE</a:t>
            </a:r>
            <a:endParaRPr lang="en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ADBB43-C892-595D-27DF-74B0D3F880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00868" y="871400"/>
            <a:ext cx="3987327" cy="5298716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int main(){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head = NULL; tail = NULL;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char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[50];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while(1){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("%s",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strcmp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,"#")==0){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break;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}else if(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strcmp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,"PUSH")==0){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int v;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scanf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("%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d",&amp;v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push(v);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}else if(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strcmp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,"POP")==0){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if(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queueEmpty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()){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("NULL\n");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}else{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int v = pop();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("%d\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n",v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}}}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0;}</a:t>
            </a:r>
            <a:endParaRPr lang="en-VN" sz="1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75C1A6-FADA-9B45-11AD-02202BAB7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32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642BA63-383F-45B9-939A-7A3B792A6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4475" y="2263064"/>
            <a:ext cx="7323050" cy="1934307"/>
          </a:xfrm>
        </p:spPr>
        <p:txBody>
          <a:bodyPr/>
          <a:lstStyle/>
          <a:p>
            <a:r>
              <a:rPr lang="en-US" b="0" i="0" u="none" strike="noStrike" dirty="0">
                <a:effectLst/>
                <a:latin typeface="Aptos" panose="020B0004020202020204" pitchFamily="34" charset="0"/>
              </a:rPr>
              <a:t>DATA STRUCTURES </a:t>
            </a:r>
            <a:br>
              <a:rPr lang="en-US" b="0" i="0" u="none" strike="noStrike" dirty="0">
                <a:effectLst/>
                <a:latin typeface="Aptos" panose="020B0004020202020204" pitchFamily="34" charset="0"/>
              </a:rPr>
            </a:br>
            <a:r>
              <a:rPr lang="en-US" b="0" i="0" u="none" strike="noStrike" dirty="0">
                <a:effectLst/>
                <a:latin typeface="Aptos" panose="020B0004020202020204" pitchFamily="34" charset="0"/>
              </a:rPr>
              <a:t>AND ALGORITHMS </a:t>
            </a:r>
            <a:br>
              <a:rPr lang="en-US" b="0" i="0" u="none" strike="noStrike" dirty="0">
                <a:effectLst/>
                <a:latin typeface="Aptos" panose="020B0004020202020204" pitchFamily="34" charset="0"/>
              </a:rPr>
            </a:br>
            <a:r>
              <a:rPr lang="en-US" b="0" i="0" u="none" strike="noStrike" dirty="0">
                <a:effectLst/>
                <a:latin typeface="Aptos" panose="020B0004020202020204" pitchFamily="34" charset="0"/>
              </a:rPr>
              <a:t>BASIC 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004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3: CHECK PARENTHESIS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Given a string containing only characters (, ), [, ] {, }. Write a program that checks whether the string is correct in expression.</a:t>
            </a:r>
          </a:p>
          <a:p>
            <a:pPr marL="0" indent="0">
              <a:buNone/>
            </a:pPr>
            <a:r>
              <a:rPr lang="en-US" dirty="0"/>
              <a:t>Example:</a:t>
            </a:r>
          </a:p>
          <a:p>
            <a:pPr lvl="1"/>
            <a:r>
              <a:rPr lang="en-US" dirty="0"/>
              <a:t>([]{()}()[]): correct</a:t>
            </a:r>
          </a:p>
          <a:p>
            <a:pPr lvl="1"/>
            <a:r>
              <a:rPr lang="en-US" dirty="0"/>
              <a:t>([]{()]()[]): incorrect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20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35A07E53-F3C7-BE57-42CB-25736550D12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5183" y="2926280"/>
                <a:ext cx="11514528" cy="1581326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>
                    <a:latin typeface="Lato" panose="020F0502020204030203" pitchFamily="34" charset="77"/>
                  </a:rPr>
                  <a:t>Input</a:t>
                </a:r>
              </a:p>
              <a:p>
                <a:pPr lvl="1"/>
                <a:r>
                  <a:rPr lang="en-US" dirty="0">
                    <a:latin typeface="Lato" panose="020F0502020204030203" pitchFamily="34" charset="77"/>
                  </a:rPr>
                  <a:t>One line contains the string (the length of the string is less than or equal to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vi-VN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vi-V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vi-VN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</m:oMath>
                </a14:m>
                <a:endParaRPr lang="en-US" dirty="0">
                  <a:latin typeface="Lato" panose="020F0502020204030203" pitchFamily="34" charset="77"/>
                </a:endParaRPr>
              </a:p>
              <a:p>
                <a:r>
                  <a:rPr lang="en-US" dirty="0">
                    <a:latin typeface="Lato" panose="020F0502020204030203" pitchFamily="34" charset="77"/>
                  </a:rPr>
                  <a:t>Output</a:t>
                </a:r>
              </a:p>
              <a:p>
                <a:pPr lvl="1"/>
                <a:r>
                  <a:rPr lang="en-US" dirty="0">
                    <a:latin typeface="Lato" panose="020F0502020204030203" pitchFamily="34" charset="77"/>
                  </a:rPr>
                  <a:t>Write 1 if the sequence is correct, and write 0, otherwise</a:t>
                </a:r>
              </a:p>
              <a:p>
                <a:endParaRPr lang="en-US" dirty="0">
                  <a:latin typeface="Lato" panose="020F0502020204030203" pitchFamily="34" charset="77"/>
                </a:endParaRP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35A07E53-F3C7-BE57-42CB-25736550D1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183" y="2926280"/>
                <a:ext cx="11514528" cy="1581326"/>
              </a:xfrm>
              <a:prstGeom prst="rect">
                <a:avLst/>
              </a:prstGeom>
              <a:blipFill>
                <a:blip r:embed="rId2"/>
                <a:stretch>
                  <a:fillRect l="-441" t="-4800"/>
                </a:stretch>
              </a:blipFill>
            </p:spPr>
            <p:txBody>
              <a:bodyPr/>
              <a:lstStyle/>
              <a:p>
                <a:r>
                  <a:rPr lang="en-VN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45568A6-2986-ECF5-42A6-FD1076404D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3020559"/>
              </p:ext>
            </p:extLst>
          </p:nvPr>
        </p:nvGraphicFramePr>
        <p:xfrm>
          <a:off x="2864543" y="4528843"/>
          <a:ext cx="4952933" cy="10336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55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73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9923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9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800" dirty="0">
                          <a:latin typeface="Lato" panose="020F0502020204030203" pitchFamily="34" charset="77"/>
                        </a:rPr>
                        <a:t>(()[][]{}){}{}[][]({[]()})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VN" sz="1800" kern="100" dirty="0">
                        <a:effectLst/>
                        <a:latin typeface="Lato" panose="020F0502020204030203" pitchFamily="34" charset="77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31291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AD8A-1EA9-C7CE-D797-0A3D974F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3: CHECK PARENTHESIS - PSEUDOCODE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CFAC5-863F-C743-EE8D-B9564CC43E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959643"/>
            <a:ext cx="11515725" cy="1363427"/>
          </a:xfrm>
        </p:spPr>
        <p:txBody>
          <a:bodyPr/>
          <a:lstStyle/>
          <a:p>
            <a:r>
              <a:rPr lang="vi-VN" sz="2000" dirty="0">
                <a:latin typeface="Lato" panose="020F0502020204030203" pitchFamily="34" charset="77"/>
              </a:rPr>
              <a:t>Using a stack, from left to right, if meet an open parenthesis then push to the stack, otherwise (a close parenthesis):</a:t>
            </a:r>
          </a:p>
          <a:p>
            <a:pPr lvl="1"/>
            <a:r>
              <a:rPr lang="vi-VN" dirty="0">
                <a:latin typeface="Lato" panose="020F0502020204030203" pitchFamily="34" charset="77"/>
              </a:rPr>
              <a:t>If the top of the stack is the matched open parenthesis then pop from stack</a:t>
            </a:r>
          </a:p>
          <a:p>
            <a:pPr lvl="1"/>
            <a:r>
              <a:rPr lang="vi-VN" dirty="0">
                <a:latin typeface="Lato" panose="020F0502020204030203" pitchFamily="34" charset="77"/>
              </a:rPr>
              <a:t>Otherwise: return false</a:t>
            </a:r>
          </a:p>
          <a:p>
            <a:endParaRPr lang="en-US" sz="2000" dirty="0">
              <a:latin typeface="Lato" panose="020F0502020204030203" pitchFamily="34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D1CE8-660D-F65D-7BA2-062181F1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2A9C4F-250D-86AE-A29B-6EEE3D0F890D}"/>
              </a:ext>
            </a:extLst>
          </p:cNvPr>
          <p:cNvSpPr txBox="1">
            <a:spLocks/>
          </p:cNvSpPr>
          <p:nvPr/>
        </p:nvSpPr>
        <p:spPr>
          <a:xfrm>
            <a:off x="6095401" y="2430946"/>
            <a:ext cx="4858941" cy="348636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Check(s){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stack h;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for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1…</a:t>
            </a:r>
            <a:r>
              <a:rPr lang="en-US" sz="1400" b="1" dirty="0" err="1">
                <a:latin typeface="Consolas" panose="020B0609020204030204" pitchFamily="49" charset="0"/>
              </a:rPr>
              <a:t>len</a:t>
            </a:r>
            <a:r>
              <a:rPr lang="en-US" sz="1400" b="1" dirty="0">
                <a:latin typeface="Consolas" panose="020B0609020204030204" pitchFamily="49" charset="0"/>
              </a:rPr>
              <a:t>(s){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if s[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in (’(’, ‘[‘, ‘{‘) then push(s[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else if (s[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match top(h)) then pop(h);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else return false;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if h is empty return true;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return false;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CBAEDFD-3DFA-350C-B4B9-5425395D13B9}"/>
              </a:ext>
            </a:extLst>
          </p:cNvPr>
          <p:cNvSpPr txBox="1">
            <a:spLocks/>
          </p:cNvSpPr>
          <p:nvPr/>
        </p:nvSpPr>
        <p:spPr>
          <a:xfrm>
            <a:off x="1237658" y="2430946"/>
            <a:ext cx="4494639" cy="348636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match(</a:t>
            </a:r>
            <a:r>
              <a:rPr lang="en-US" sz="1400" b="1" dirty="0" err="1">
                <a:latin typeface="Consolas" panose="020B0609020204030204" pitchFamily="49" charset="0"/>
              </a:rPr>
              <a:t>a,b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if (a==‘(‘ and b ==’)’) or (a==‘{’ and b==‘}’)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or (a==’[’ and b == ‘]’) return true;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return false;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18760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CA319-CBAC-A78D-88DC-3EB19EA35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3: CHECK PARENTHESIS – COMPLETE CODE</a:t>
            </a:r>
            <a:endParaRPr lang="en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BC2DEB-4A74-61BF-912C-3A76E78C2F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736" y="813824"/>
            <a:ext cx="4892349" cy="5376170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const int N = 1e6;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char s[N];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bool match(char a, char b){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if(a == '(' &amp;&amp; b == ')') return true;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if(a == '[' &amp;&amp; b == ']') return true;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if(a == '{' &amp;&amp; b == '}') return true;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false;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VN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C3F977-2EF3-2473-01E7-2E5A03124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8F3F4E0-9E73-5BAF-6BCE-33E8CD827D9B}"/>
              </a:ext>
            </a:extLst>
          </p:cNvPr>
          <p:cNvSpPr txBox="1">
            <a:spLocks/>
          </p:cNvSpPr>
          <p:nvPr/>
        </p:nvSpPr>
        <p:spPr>
          <a:xfrm>
            <a:off x="5600997" y="851521"/>
            <a:ext cx="6591003" cy="533847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bool check(char* s){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//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"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(s) = " &lt;&lt;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(s) &lt;&lt;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stack&lt;char&gt; S;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for(int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= 0;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(s);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++){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if(s[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] == '(' || s[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] == '{' || s[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] == '['){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S.push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(s[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]);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//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"Push s[" &lt;&lt;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"] = " &lt;&lt; s[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] &lt;&lt;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}else{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if(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S.empty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()) return false;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char a =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S.top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S.pop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//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"POP a = " &lt;&lt; a &lt;&lt;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if(!match(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a,s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])) return false;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//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S.size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() &lt;&lt;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S.empty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VN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1846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4: WATER JUGS (P.03.08.04)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There are two jugs, a-</a:t>
            </a:r>
            <a:r>
              <a:rPr lang="en-US" dirty="0" err="1"/>
              <a:t>litres</a:t>
            </a:r>
            <a:r>
              <a:rPr lang="en-US" dirty="0"/>
              <a:t> jug and b-</a:t>
            </a:r>
            <a:r>
              <a:rPr lang="en-US" dirty="0" err="1"/>
              <a:t>litres</a:t>
            </a:r>
            <a:r>
              <a:rPr lang="en-US" dirty="0"/>
              <a:t> jug (a, b are positive integers). There is a pump with unlimited water. Given a positive integer c, how to get exactly c </a:t>
            </a:r>
            <a:r>
              <a:rPr lang="en-US" dirty="0" err="1"/>
              <a:t>litres</a:t>
            </a:r>
            <a:r>
              <a:rPr lang="en-US" dirty="0"/>
              <a:t>.</a:t>
            </a:r>
          </a:p>
          <a:p>
            <a:r>
              <a:rPr lang="en-US" dirty="0"/>
              <a:t>Input</a:t>
            </a:r>
          </a:p>
          <a:p>
            <a:pPr lvl="1"/>
            <a:r>
              <a:rPr lang="en-US" dirty="0"/>
              <a:t>Line 1: contains positive integers a, b, c (1 &lt;= a, b, c &lt;= 900)</a:t>
            </a:r>
          </a:p>
          <a:p>
            <a:r>
              <a:rPr lang="en-US" dirty="0"/>
              <a:t>Output</a:t>
            </a:r>
          </a:p>
          <a:p>
            <a:pPr lvl="1"/>
            <a:r>
              <a:rPr lang="en-US" dirty="0"/>
              <a:t>Write the number of steps or write -1 (if no solution found)</a:t>
            </a:r>
          </a:p>
          <a:p>
            <a:pPr marL="0" indent="0">
              <a:buNone/>
            </a:pPr>
            <a:r>
              <a:rPr lang="en-US" dirty="0"/>
              <a:t>Example: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23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8BBD0C-A715-6D18-4FAE-FDE96402A6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7062280"/>
              </p:ext>
            </p:extLst>
          </p:nvPr>
        </p:nvGraphicFramePr>
        <p:xfrm>
          <a:off x="2775510" y="3981409"/>
          <a:ext cx="4952933" cy="10336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55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73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9923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79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800" dirty="0">
                          <a:latin typeface="Lato" panose="020F0502020204030203" pitchFamily="34" charset="77"/>
                        </a:rPr>
                        <a:t>6 8 4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Lato" panose="020F0502020204030203" pitchFamily="34" charset="77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VN" sz="1800" kern="100" dirty="0">
                        <a:effectLst/>
                        <a:latin typeface="Lato" panose="020F0502020204030203" pitchFamily="34" charset="77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08508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AD8A-1EA9-C7CE-D797-0A3D974F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4: WATER JUGS - PSEUDOCODE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CFAC5-863F-C743-EE8D-B9564CC43E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435" y="1032510"/>
            <a:ext cx="5606061" cy="384760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Idea: Enumerating the amount of water in the jugs (a pair of two integer </a:t>
            </a:r>
            <a:r>
              <a:rPr lang="en-US" sz="2000" dirty="0" err="1"/>
              <a:t>x,y</a:t>
            </a:r>
            <a:r>
              <a:rPr lang="en-US" sz="2000" dirty="0"/>
              <a:t>) using a queue with the shortest steps.</a:t>
            </a:r>
          </a:p>
          <a:p>
            <a:r>
              <a:rPr lang="en-US" sz="2000" dirty="0"/>
              <a:t>Mark (</a:t>
            </a:r>
            <a:r>
              <a:rPr lang="en-US" sz="2000" dirty="0" err="1"/>
              <a:t>x,y</a:t>
            </a:r>
            <a:r>
              <a:rPr lang="en-US" sz="2000" dirty="0"/>
              <a:t>) if visited</a:t>
            </a:r>
          </a:p>
          <a:p>
            <a:r>
              <a:rPr lang="en-US" sz="2000" dirty="0"/>
              <a:t>Pop each (</a:t>
            </a:r>
            <a:r>
              <a:rPr lang="en-US" sz="2000" dirty="0" err="1"/>
              <a:t>x,y</a:t>
            </a:r>
            <a:r>
              <a:rPr lang="en-US" sz="2000" dirty="0"/>
              <a:t>) at the head of the queue then push to the tail the new states not visited yet but can be reached from (</a:t>
            </a:r>
            <a:r>
              <a:rPr lang="en-US" sz="2000" dirty="0" err="1"/>
              <a:t>x,y</a:t>
            </a:r>
            <a:r>
              <a:rPr lang="en-US" sz="2000" dirty="0"/>
              <a:t>) by 1  step. Increase </a:t>
            </a:r>
            <a:r>
              <a:rPr lang="en-US" sz="2000" dirty="0" err="1"/>
              <a:t>num_steps</a:t>
            </a:r>
            <a:r>
              <a:rPr lang="en-US" sz="2000" dirty="0"/>
              <a:t> by 1.</a:t>
            </a:r>
          </a:p>
          <a:p>
            <a:r>
              <a:rPr lang="en-US" sz="2000" dirty="0"/>
              <a:t>If reach to the target state then return </a:t>
            </a:r>
            <a:r>
              <a:rPr lang="en-US" sz="2000" dirty="0" err="1"/>
              <a:t>num_steps</a:t>
            </a:r>
            <a:r>
              <a:rPr lang="en-US" sz="2000" dirty="0"/>
              <a:t> , otherwise return -1 when finish.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D1CE8-660D-F65D-7BA2-062181F1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6331700-2778-504A-1032-1735F757FEB6}"/>
              </a:ext>
            </a:extLst>
          </p:cNvPr>
          <p:cNvSpPr txBox="1">
            <a:spLocks/>
          </p:cNvSpPr>
          <p:nvPr/>
        </p:nvSpPr>
        <p:spPr>
          <a:xfrm>
            <a:off x="7040770" y="2301472"/>
            <a:ext cx="4858941" cy="397840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Check(</a:t>
            </a:r>
            <a:r>
              <a:rPr lang="en-US" sz="1400" b="1" dirty="0" err="1">
                <a:latin typeface="Consolas" panose="020B0609020204030204" pitchFamily="49" charset="0"/>
              </a:rPr>
              <a:t>a,b,c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x,y</a:t>
            </a:r>
            <a:r>
              <a:rPr lang="en-US" sz="1400" b="1" dirty="0">
                <a:latin typeface="Consolas" panose="020B0609020204030204" pitchFamily="49" charset="0"/>
              </a:rPr>
              <a:t>) = (0,0); mark((0,0));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queue q; </a:t>
            </a:r>
            <a:r>
              <a:rPr lang="en-US" sz="1400" b="1" dirty="0" err="1">
                <a:latin typeface="Consolas" panose="020B0609020204030204" pitchFamily="49" charset="0"/>
              </a:rPr>
              <a:t>q.push</a:t>
            </a:r>
            <a:r>
              <a:rPr lang="en-US" sz="1400" b="1" dirty="0">
                <a:latin typeface="Consolas" panose="020B0609020204030204" pitchFamily="49" charset="0"/>
              </a:rPr>
              <a:t>((</a:t>
            </a:r>
            <a:r>
              <a:rPr lang="en-US" sz="1400" b="1" dirty="0" err="1">
                <a:latin typeface="Consolas" panose="020B0609020204030204" pitchFamily="49" charset="0"/>
              </a:rPr>
              <a:t>x,y</a:t>
            </a:r>
            <a:r>
              <a:rPr lang="en-US" sz="1400" b="1" dirty="0">
                <a:latin typeface="Consolas" panose="020B0609020204030204" pitchFamily="49" charset="0"/>
              </a:rPr>
              <a:t>))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while not empty(q){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 = pop(q);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for </a:t>
            </a:r>
            <a:r>
              <a:rPr lang="en-US" sz="1400" b="1" dirty="0" err="1">
                <a:latin typeface="Consolas" panose="020B0609020204030204" pitchFamily="49" charset="0"/>
              </a:rPr>
              <a:t>ti</a:t>
            </a:r>
            <a:r>
              <a:rPr lang="en-US" sz="1400" b="1" dirty="0">
                <a:latin typeface="Consolas" panose="020B0609020204030204" pitchFamily="49" charset="0"/>
              </a:rPr>
              <a:t> in </a:t>
            </a:r>
            <a:r>
              <a:rPr lang="en-US" sz="1400" b="1" dirty="0" err="1">
                <a:latin typeface="Consolas" panose="020B0609020204030204" pitchFamily="49" charset="0"/>
              </a:rPr>
              <a:t>next_steps</a:t>
            </a:r>
            <a:r>
              <a:rPr lang="en-US" sz="1400" b="1" dirty="0">
                <a:latin typeface="Consolas" panose="020B0609020204030204" pitchFamily="49" charset="0"/>
              </a:rPr>
              <a:t>(t){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if target(</a:t>
            </a:r>
            <a:r>
              <a:rPr lang="en-US" sz="1400" b="1" dirty="0" err="1">
                <a:latin typeface="Consolas" panose="020B0609020204030204" pitchFamily="49" charset="0"/>
              </a:rPr>
              <a:t>ti</a:t>
            </a:r>
            <a:r>
              <a:rPr lang="en-US" sz="1400" b="1" dirty="0">
                <a:latin typeface="Consolas" panose="020B0609020204030204" pitchFamily="49" charset="0"/>
              </a:rPr>
              <a:t>) then return num[t]+1];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if not </a:t>
            </a:r>
            <a:r>
              <a:rPr lang="en-US" sz="1400" b="1" dirty="0" err="1">
                <a:latin typeface="Consolas" panose="020B0609020204030204" pitchFamily="49" charset="0"/>
              </a:rPr>
              <a:t>is_mark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ti</a:t>
            </a:r>
            <a:r>
              <a:rPr lang="en-US" sz="1400" b="1" dirty="0">
                <a:latin typeface="Consolas" panose="020B0609020204030204" pitchFamily="49" charset="0"/>
              </a:rPr>
              <a:t>) then {push(</a:t>
            </a:r>
            <a:r>
              <a:rPr lang="en-US" sz="1400" b="1" dirty="0" err="1">
                <a:latin typeface="Consolas" panose="020B0609020204030204" pitchFamily="49" charset="0"/>
              </a:rPr>
              <a:t>ti</a:t>
            </a:r>
            <a:r>
              <a:rPr lang="en-US" sz="1400" b="1" dirty="0">
                <a:latin typeface="Consolas" panose="020B0609020204030204" pitchFamily="49" charset="0"/>
              </a:rPr>
              <a:t>); mark(</a:t>
            </a:r>
            <a:r>
              <a:rPr lang="en-US" sz="1400" b="1" dirty="0" err="1">
                <a:latin typeface="Consolas" panose="020B0609020204030204" pitchFamily="49" charset="0"/>
              </a:rPr>
              <a:t>ti</a:t>
            </a:r>
            <a:r>
              <a:rPr lang="en-US" sz="1400" b="1" dirty="0">
                <a:latin typeface="Consolas" panose="020B0609020204030204" pitchFamily="49" charset="0"/>
              </a:rPr>
              <a:t>); </a:t>
            </a:r>
            <a:r>
              <a:rPr lang="en-US" sz="1400" b="1" dirty="0" err="1">
                <a:latin typeface="Consolas" panose="020B0609020204030204" pitchFamily="49" charset="0"/>
              </a:rPr>
              <a:t>update_num_steps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ti</a:t>
            </a:r>
            <a:r>
              <a:rPr lang="en-US" sz="1400" b="1" dirty="0">
                <a:latin typeface="Consolas" panose="020B0609020204030204" pitchFamily="49" charset="0"/>
              </a:rPr>
              <a:t>, num[t]);}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return -1;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99EDDF-0FBC-73BA-23BF-B0C0846B727F}"/>
              </a:ext>
            </a:extLst>
          </p:cNvPr>
          <p:cNvSpPr txBox="1"/>
          <p:nvPr/>
        </p:nvSpPr>
        <p:spPr>
          <a:xfrm>
            <a:off x="1126637" y="4380840"/>
            <a:ext cx="2010155" cy="73866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400" b="1" dirty="0">
                <a:latin typeface="Consolas" panose="020B0609020204030204" pitchFamily="49" charset="0"/>
              </a:rPr>
              <a:t>mark(t){</a:t>
            </a:r>
          </a:p>
          <a:p>
            <a:r>
              <a:rPr lang="en-US" sz="1400" b="1" dirty="0">
                <a:latin typeface="Consolas" panose="020B0609020204030204" pitchFamily="49" charset="0"/>
              </a:rPr>
              <a:t>   m[t] = 1;</a:t>
            </a:r>
          </a:p>
          <a:p>
            <a:r>
              <a:rPr lang="en-US" sz="1400" b="1" dirty="0">
                <a:latin typeface="Consolas" panose="020B0609020204030204" pitchFamily="49" charset="0"/>
              </a:rPr>
              <a:t>}</a:t>
            </a:r>
            <a:endParaRPr lang="en-VN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D4A349-277B-7476-E750-9DBDD6465BAE}"/>
              </a:ext>
            </a:extLst>
          </p:cNvPr>
          <p:cNvSpPr txBox="1"/>
          <p:nvPr/>
        </p:nvSpPr>
        <p:spPr>
          <a:xfrm>
            <a:off x="3614994" y="4380840"/>
            <a:ext cx="2486823" cy="73866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nsolas" panose="020B0609020204030204" pitchFamily="49" charset="0"/>
              </a:rPr>
              <a:t>is_mark</a:t>
            </a:r>
            <a:r>
              <a:rPr lang="en-US" sz="1400" b="1" dirty="0">
                <a:latin typeface="Consolas" panose="020B0609020204030204" pitchFamily="49" charset="0"/>
              </a:rPr>
              <a:t>(t){</a:t>
            </a:r>
          </a:p>
          <a:p>
            <a:r>
              <a:rPr lang="en-US" sz="1400" b="1" dirty="0">
                <a:latin typeface="Consolas" panose="020B0609020204030204" pitchFamily="49" charset="0"/>
              </a:rPr>
              <a:t>   return m[t] == 1;</a:t>
            </a:r>
          </a:p>
          <a:p>
            <a:r>
              <a:rPr lang="en-US" sz="1400" b="1" dirty="0">
                <a:latin typeface="Consolas" panose="020B0609020204030204" pitchFamily="49" charset="0"/>
              </a:rPr>
              <a:t>}</a:t>
            </a:r>
            <a:endParaRPr lang="en-VN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AF3B53-51C5-7E21-1568-C6EE20A68D9B}"/>
              </a:ext>
            </a:extLst>
          </p:cNvPr>
          <p:cNvSpPr txBox="1"/>
          <p:nvPr/>
        </p:nvSpPr>
        <p:spPr>
          <a:xfrm>
            <a:off x="7040770" y="939994"/>
            <a:ext cx="4691130" cy="9541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nsolas" panose="020B0609020204030204" pitchFamily="49" charset="0"/>
              </a:rPr>
              <a:t>next_steps</a:t>
            </a:r>
            <a:r>
              <a:rPr lang="en-US" sz="1400" b="1" dirty="0">
                <a:latin typeface="Consolas" panose="020B0609020204030204" pitchFamily="49" charset="0"/>
              </a:rPr>
              <a:t>(t){</a:t>
            </a:r>
          </a:p>
          <a:p>
            <a:r>
              <a:rPr lang="en-US" sz="1400" b="1" dirty="0">
                <a:latin typeface="Consolas" panose="020B0609020204030204" pitchFamily="49" charset="0"/>
              </a:rPr>
              <a:t>    r = list_of_next_1_step_from(t);</a:t>
            </a:r>
          </a:p>
          <a:p>
            <a:r>
              <a:rPr lang="en-US" sz="1400" b="1" dirty="0">
                <a:latin typeface="Consolas" panose="020B0609020204030204" pitchFamily="49" charset="0"/>
              </a:rPr>
              <a:t>    return r;</a:t>
            </a:r>
          </a:p>
          <a:p>
            <a:r>
              <a:rPr lang="en-US" sz="1400" b="1" dirty="0">
                <a:latin typeface="Consolas" panose="020B0609020204030204" pitchFamily="49" charset="0"/>
              </a:rPr>
              <a:t>}</a:t>
            </a:r>
            <a:endParaRPr lang="en-VN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AC001B-A23D-CB61-6CFE-D45F034A33CB}"/>
              </a:ext>
            </a:extLst>
          </p:cNvPr>
          <p:cNvSpPr txBox="1"/>
          <p:nvPr/>
        </p:nvSpPr>
        <p:spPr>
          <a:xfrm>
            <a:off x="3614226" y="5370353"/>
            <a:ext cx="2488357" cy="73866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400" b="1" dirty="0" err="1">
                <a:latin typeface="Consolas" panose="020B0609020204030204" pitchFamily="49" charset="0"/>
              </a:rPr>
              <a:t>update_num_steps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t,r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r>
              <a:rPr lang="en-US" sz="1400" b="1" dirty="0">
                <a:latin typeface="Consolas" panose="020B0609020204030204" pitchFamily="49" charset="0"/>
              </a:rPr>
              <a:t>   num[t] = r + 1;</a:t>
            </a:r>
          </a:p>
          <a:p>
            <a:r>
              <a:rPr lang="en-US" sz="1400" b="1" dirty="0">
                <a:latin typeface="Consolas" panose="020B0609020204030204" pitchFamily="49" charset="0"/>
              </a:rPr>
              <a:t>}</a:t>
            </a:r>
            <a:endParaRPr lang="en-VN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B6F897B-5D74-F403-4FA4-F672A303FEC9}"/>
              </a:ext>
            </a:extLst>
          </p:cNvPr>
          <p:cNvSpPr txBox="1"/>
          <p:nvPr/>
        </p:nvSpPr>
        <p:spPr>
          <a:xfrm>
            <a:off x="1126636" y="5363982"/>
            <a:ext cx="2010155" cy="73866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400" b="1" dirty="0">
                <a:latin typeface="Consolas" panose="020B0609020204030204" pitchFamily="49" charset="0"/>
              </a:rPr>
              <a:t>target(t){</a:t>
            </a:r>
          </a:p>
          <a:p>
            <a:r>
              <a:rPr lang="en-US" sz="1400" b="1" dirty="0">
                <a:latin typeface="Consolas" panose="020B0609020204030204" pitchFamily="49" charset="0"/>
              </a:rPr>
              <a:t>   return c in t;</a:t>
            </a:r>
          </a:p>
          <a:p>
            <a:r>
              <a:rPr lang="en-US" sz="1400" b="1" dirty="0">
                <a:latin typeface="Consolas" panose="020B0609020204030204" pitchFamily="49" charset="0"/>
              </a:rPr>
              <a:t>}</a:t>
            </a:r>
            <a:endParaRPr lang="en-VN" sz="1400" dirty="0"/>
          </a:p>
        </p:txBody>
      </p:sp>
    </p:spTree>
    <p:extLst>
      <p:ext uri="{BB962C8B-B14F-4D97-AF65-F5344CB8AC3E}">
        <p14:creationId xmlns:p14="http://schemas.microsoft.com/office/powerpoint/2010/main" val="35560529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2B14B7-7380-5B1F-58EF-3B951812C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586C66-7DC4-DFFC-E26E-657192E5B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4: WATER JUGS – COMPLETE CODE</a:t>
            </a:r>
            <a:endParaRPr lang="en-V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CC70BC-0330-2CF6-3A83-F58E5291659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7460" y="1170053"/>
            <a:ext cx="4859428" cy="4290272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for(int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&lt; MAX;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for(int j = 0; j &lt; MAX;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visited[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][j]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int goal(int x, int y){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x == c || y == c;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VN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1F2A5D-C9A8-886A-9FBA-6AFE52E5AB19}"/>
              </a:ext>
            </a:extLst>
          </p:cNvPr>
          <p:cNvSpPr txBox="1"/>
          <p:nvPr/>
        </p:nvSpPr>
        <p:spPr>
          <a:xfrm>
            <a:off x="6094344" y="1202061"/>
            <a:ext cx="6097656" cy="20313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int fillJug2(int x, int y){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if(goal(x,b)){ ans = level[x][y] + 1; return 1;}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if(visited[x][b]) return 0;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qx.push_back(x);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qy.push_back(b);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visited[x][b] = 1;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level[x][b] = level[x][y] + 1;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0;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FB99FB-DADE-C042-1BD3-3CECB8B7C473}"/>
              </a:ext>
            </a:extLst>
          </p:cNvPr>
          <p:cNvSpPr txBox="1"/>
          <p:nvPr/>
        </p:nvSpPr>
        <p:spPr>
          <a:xfrm>
            <a:off x="6107683" y="3429000"/>
            <a:ext cx="6097656" cy="20313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int fillJug1(int x, int y){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if(goal(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a,y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)){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ans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= level[x][y] + 1; return 1;}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if(visited[a][y])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qx.push_back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(a);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qy.push_back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(y);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visited[a][y]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level[a][y] = level[x][y] + 1;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VN" sz="1400" b="1" dirty="0"/>
          </a:p>
        </p:txBody>
      </p:sp>
    </p:spTree>
    <p:extLst>
      <p:ext uri="{BB962C8B-B14F-4D97-AF65-F5344CB8AC3E}">
        <p14:creationId xmlns:p14="http://schemas.microsoft.com/office/powerpoint/2010/main" val="26839997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8A7DC2-A96A-61F0-5F88-60A03C08E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759EB4-32A2-4952-DD2E-D2C4A3DA2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4: WATER JUGS – COMPLETE CODE</a:t>
            </a:r>
            <a:endParaRPr lang="en-V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F69050-3B5A-C4F8-1E89-5B0DCA919B7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7879" y="1766313"/>
            <a:ext cx="5757264" cy="4012695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int emptyJug2(int x, int y){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if(goal(x,0)){ 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ans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= level[x][y] + 1; return 1;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if(visited[x][0]) return 0;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qx.push_back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(x);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qy.push_back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(0);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visited[x][0] = 1;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level[x][0] = level[x][y] + 1;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VN" sz="1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93F592-280A-7674-CAC4-AA6FB9272BDF}"/>
              </a:ext>
            </a:extLst>
          </p:cNvPr>
          <p:cNvSpPr txBox="1"/>
          <p:nvPr/>
        </p:nvSpPr>
        <p:spPr>
          <a:xfrm>
            <a:off x="466289" y="1766313"/>
            <a:ext cx="4965247" cy="403187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int emptyJug1(int x, int y){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if(goal(0,y)){ 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ans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= level[x][y] + 1; return 1;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if(visited[0][y]) return 0;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qx.push_back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(0);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qy.push_back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(y);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visited[0][y] = 1;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level[0][y] = level[x][y] + 1;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2247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026828-6103-DF60-22D7-DF5CA1511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1A4BF0-5DC2-7AB2-ECA8-68B38C0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4: WATER JUGS – COMPLETE CODE</a:t>
            </a:r>
            <a:endParaRPr lang="en-V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279B2C-3790-6F21-026B-A38BEDD7E18A}"/>
              </a:ext>
            </a:extLst>
          </p:cNvPr>
          <p:cNvSpPr txBox="1"/>
          <p:nvPr/>
        </p:nvSpPr>
        <p:spPr>
          <a:xfrm>
            <a:off x="583923" y="1444588"/>
            <a:ext cx="5378729" cy="375487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int pourJug1ToJug2(int x, int y){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int nx, ny;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if(x + y &gt; b){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nx = x+y-b; ny = b;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}else{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nx = 0; ny = x+y;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if(goal(nx,ny)){ ans = level[x][y] + 1;return 1;}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if(visited[nx][ny]) return 0;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qx.push_back(nx);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qy.push_back(ny);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visited[nx][ny] = 1;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level[nx][ny] = level[x][y] + 1;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0;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V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A8B20F-6E39-C6BC-5D4F-C9B9C68E126D}"/>
              </a:ext>
            </a:extLst>
          </p:cNvPr>
          <p:cNvSpPr txBox="1"/>
          <p:nvPr/>
        </p:nvSpPr>
        <p:spPr>
          <a:xfrm>
            <a:off x="6229349" y="1444588"/>
            <a:ext cx="5378728" cy="375487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int pourJug2ToJug1(int x, int y){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int nx, ny;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if(x + y &gt; a){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nx = a; ny = x+y-a;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}else{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nx = x+y; ny = 0;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if(goal(nx,ny)){ ans = level[x][y] + 1;return 1;}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if(visited[nx][ny]) return 0;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qx.push_back(nx);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qy.push_back(ny);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visited[nx][ny] = 1;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level[nx][ny] = level[x][y] + 1;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return 0;</a:t>
            </a:r>
          </a:p>
          <a:p>
            <a:r>
              <a:rPr lang="en-VN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VN" sz="1400" b="1" dirty="0"/>
          </a:p>
        </p:txBody>
      </p:sp>
    </p:spTree>
    <p:extLst>
      <p:ext uri="{BB962C8B-B14F-4D97-AF65-F5344CB8AC3E}">
        <p14:creationId xmlns:p14="http://schemas.microsoft.com/office/powerpoint/2010/main" val="6258580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99ABC9-DFA4-9F4D-2DD8-6F7A65E7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CCB09E-C106-9C1D-05C4-50149B875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4: WATER JUGS – COMPLETE CODE</a:t>
            </a:r>
            <a:endParaRPr lang="en-V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B63A8-CAE7-EF50-84C9-5C5A54D4B84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45916" y="820919"/>
            <a:ext cx="6055438" cy="5572672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void solve(){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qx.push_back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(0);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qy.push_back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(0);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level[0][0] = 0;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visited[0][0] = 1;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ans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= -1;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while(!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qx.empty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()){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int x =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qx.front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qx.pop_front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int y =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qy.front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qy.pop_front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//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"pop(" &lt;&lt; r &lt;&lt; "," &lt;&lt; c &lt;&lt; ")" &lt;&lt;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1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if(fillJug1(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x,y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)) break;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if(fillJug2(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x,y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)) break;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if(emptyJug1(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x,y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)) break;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if(emptyJug2(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x,y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)) break;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if(pourJug1ToJug2(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x,y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)) break;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if(pourJug2ToJug1(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x,y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)) break;}</a:t>
            </a:r>
          </a:p>
          <a:p>
            <a:pPr marL="0" indent="0">
              <a:buNone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("%d",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ans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);}</a:t>
            </a:r>
            <a:endParaRPr lang="en-VN" sz="1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0840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 dirty="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4" y="2507647"/>
            <a:ext cx="7342482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4400" dirty="0"/>
              <a:t>DATA STRUCTURES AND ALGORITHMS BASIC LAB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EXERCISE 1: SIMULATION STACK (P.03.08.01)</a:t>
            </a:r>
          </a:p>
          <a:p>
            <a:r>
              <a:rPr lang="en-US" sz="2000" dirty="0"/>
              <a:t>EXERCISE 2: SIMULATION QUEUE (P.03.08.02)</a:t>
            </a:r>
          </a:p>
          <a:p>
            <a:r>
              <a:rPr lang="en-US" dirty="0"/>
              <a:t>EXERCISE 3: CHECK PARENTHESIS (P.03.08.03)</a:t>
            </a:r>
          </a:p>
          <a:p>
            <a:r>
              <a:rPr lang="en-US" sz="2000" dirty="0"/>
              <a:t>EXERCISE 4: WATER JUGS (P.03.08.04)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AND QUEUE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A stack:</a:t>
            </a:r>
          </a:p>
          <a:p>
            <a:r>
              <a:rPr lang="en-US" sz="2000" dirty="0"/>
              <a:t>A linear list of object</a:t>
            </a:r>
          </a:p>
          <a:p>
            <a:r>
              <a:rPr lang="en-US" sz="2000" dirty="0"/>
              <a:t>Push and Remove are operated at top (head) of the list (First-In-Last-Out)</a:t>
            </a:r>
          </a:p>
          <a:p>
            <a:r>
              <a:rPr lang="en-US" sz="2000" dirty="0"/>
              <a:t> Commonly used operations:</a:t>
            </a:r>
          </a:p>
          <a:p>
            <a:pPr lvl="1"/>
            <a:r>
              <a:rPr lang="en-US" sz="2000" dirty="0"/>
              <a:t>Push(</a:t>
            </a:r>
            <a:r>
              <a:rPr lang="en-US" sz="2000" dirty="0" err="1"/>
              <a:t>x,S</a:t>
            </a:r>
            <a:r>
              <a:rPr lang="en-US" sz="2000" dirty="0"/>
              <a:t>): Insert an element x into stack S</a:t>
            </a:r>
          </a:p>
          <a:p>
            <a:pPr lvl="1"/>
            <a:r>
              <a:rPr lang="en-US" sz="2000" dirty="0"/>
              <a:t>Pop(S): Remove an element from S</a:t>
            </a:r>
          </a:p>
          <a:p>
            <a:pPr lvl="1"/>
            <a:r>
              <a:rPr lang="en-US" sz="2000" dirty="0"/>
              <a:t>Top(S): Access the element on the top of S</a:t>
            </a:r>
          </a:p>
          <a:p>
            <a:pPr lvl="1"/>
            <a:r>
              <a:rPr lang="en-US" sz="2000" dirty="0"/>
              <a:t>Empty(S): Return true if S is empty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938FFD-43DD-365A-F42D-70CCF5862B24}"/>
              </a:ext>
            </a:extLst>
          </p:cNvPr>
          <p:cNvCxnSpPr>
            <a:cxnSpLocks/>
          </p:cNvCxnSpPr>
          <p:nvPr/>
        </p:nvCxnSpPr>
        <p:spPr>
          <a:xfrm>
            <a:off x="3021496" y="4442791"/>
            <a:ext cx="0" cy="80507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55804A2-ADEB-B6B3-0D58-5D59B2C9F816}"/>
              </a:ext>
            </a:extLst>
          </p:cNvPr>
          <p:cNvCxnSpPr/>
          <p:nvPr/>
        </p:nvCxnSpPr>
        <p:spPr>
          <a:xfrm>
            <a:off x="3021496" y="4442791"/>
            <a:ext cx="3180521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358CA23-4F69-D0D8-6E61-33D1BD0D6844}"/>
              </a:ext>
            </a:extLst>
          </p:cNvPr>
          <p:cNvCxnSpPr/>
          <p:nvPr/>
        </p:nvCxnSpPr>
        <p:spPr>
          <a:xfrm>
            <a:off x="3021496" y="5247861"/>
            <a:ext cx="3180521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13D3668E-B3E1-7108-02A3-95FB7DAA8866}"/>
              </a:ext>
            </a:extLst>
          </p:cNvPr>
          <p:cNvSpPr/>
          <p:nvPr/>
        </p:nvSpPr>
        <p:spPr>
          <a:xfrm>
            <a:off x="3164143" y="4527755"/>
            <a:ext cx="463639" cy="656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30DF35-4544-D57C-F5DF-444FBC96269C}"/>
              </a:ext>
            </a:extLst>
          </p:cNvPr>
          <p:cNvSpPr/>
          <p:nvPr/>
        </p:nvSpPr>
        <p:spPr>
          <a:xfrm>
            <a:off x="3727451" y="4527755"/>
            <a:ext cx="463639" cy="656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E61E-5E2F-3E9B-14D5-CE428DA8A645}"/>
              </a:ext>
            </a:extLst>
          </p:cNvPr>
          <p:cNvSpPr/>
          <p:nvPr/>
        </p:nvSpPr>
        <p:spPr>
          <a:xfrm>
            <a:off x="4290759" y="4525081"/>
            <a:ext cx="463639" cy="656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4D800F-07F7-5DF4-1CF1-AF44D6CC3195}"/>
              </a:ext>
            </a:extLst>
          </p:cNvPr>
          <p:cNvSpPr/>
          <p:nvPr/>
        </p:nvSpPr>
        <p:spPr>
          <a:xfrm>
            <a:off x="4897044" y="4525081"/>
            <a:ext cx="463639" cy="656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E111C8-9DDC-AAFA-97C5-91FDF5E844A0}"/>
              </a:ext>
            </a:extLst>
          </p:cNvPr>
          <p:cNvSpPr/>
          <p:nvPr/>
        </p:nvSpPr>
        <p:spPr>
          <a:xfrm>
            <a:off x="5556516" y="4530162"/>
            <a:ext cx="463639" cy="656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6437A5-C02D-BE9E-C393-D0359C192AFD}"/>
              </a:ext>
            </a:extLst>
          </p:cNvPr>
          <p:cNvSpPr txBox="1"/>
          <p:nvPr/>
        </p:nvSpPr>
        <p:spPr>
          <a:xfrm>
            <a:off x="5556516" y="5526157"/>
            <a:ext cx="503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i="1" dirty="0"/>
              <a:t>top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7680208-2D10-B1B0-34F5-987FA0DB7B04}"/>
              </a:ext>
            </a:extLst>
          </p:cNvPr>
          <p:cNvCxnSpPr/>
          <p:nvPr/>
        </p:nvCxnSpPr>
        <p:spPr>
          <a:xfrm flipH="1">
            <a:off x="6499995" y="4625570"/>
            <a:ext cx="1171978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E795BE6-1297-AA45-C5A6-F7D3831319E5}"/>
              </a:ext>
            </a:extLst>
          </p:cNvPr>
          <p:cNvSpPr txBox="1"/>
          <p:nvPr/>
        </p:nvSpPr>
        <p:spPr>
          <a:xfrm>
            <a:off x="6755280" y="4185803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i="1" dirty="0"/>
              <a:t>Push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529CA20-5FE8-79AE-13C0-963720A90373}"/>
              </a:ext>
            </a:extLst>
          </p:cNvPr>
          <p:cNvCxnSpPr>
            <a:cxnSpLocks/>
          </p:cNvCxnSpPr>
          <p:nvPr/>
        </p:nvCxnSpPr>
        <p:spPr>
          <a:xfrm>
            <a:off x="6551129" y="5006570"/>
            <a:ext cx="1120844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ADA7C74-A74A-376A-C378-03C0BEC75FB4}"/>
              </a:ext>
            </a:extLst>
          </p:cNvPr>
          <p:cNvSpPr txBox="1"/>
          <p:nvPr/>
        </p:nvSpPr>
        <p:spPr>
          <a:xfrm>
            <a:off x="6725501" y="5055246"/>
            <a:ext cx="535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i="1" dirty="0"/>
              <a:t>Pop</a:t>
            </a:r>
          </a:p>
        </p:txBody>
      </p:sp>
    </p:spTree>
    <p:extLst>
      <p:ext uri="{BB962C8B-B14F-4D97-AF65-F5344CB8AC3E}">
        <p14:creationId xmlns:p14="http://schemas.microsoft.com/office/powerpoint/2010/main" val="185328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AND QUEUE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A Queue:</a:t>
            </a:r>
          </a:p>
          <a:p>
            <a:r>
              <a:rPr lang="en-US" sz="2000" dirty="0"/>
              <a:t>Is a linear list of objects. A queue has two pointers: </a:t>
            </a:r>
            <a:r>
              <a:rPr lang="en-US" sz="2000" i="1" dirty="0"/>
              <a:t>head</a:t>
            </a:r>
            <a:r>
              <a:rPr lang="en-US" sz="2000" dirty="0"/>
              <a:t> and </a:t>
            </a:r>
            <a:r>
              <a:rPr lang="en-US" sz="2000" i="1" dirty="0"/>
              <a:t>tail</a:t>
            </a:r>
          </a:p>
          <a:p>
            <a:r>
              <a:rPr lang="en-US" sz="2000" dirty="0"/>
              <a:t>Inserting a new element is operated at </a:t>
            </a:r>
            <a:r>
              <a:rPr lang="en-US" sz="2000" i="1" dirty="0"/>
              <a:t>tail</a:t>
            </a:r>
            <a:r>
              <a:rPr lang="en-US" sz="2000" dirty="0"/>
              <a:t> and removing is at </a:t>
            </a:r>
            <a:r>
              <a:rPr lang="en-US" sz="2000" i="1" dirty="0"/>
              <a:t>head </a:t>
            </a:r>
            <a:r>
              <a:rPr lang="en-US" sz="2000" dirty="0"/>
              <a:t>(First-In-First-Out)</a:t>
            </a:r>
          </a:p>
          <a:p>
            <a:r>
              <a:rPr lang="en-US" sz="2000" dirty="0"/>
              <a:t>Commonly used operations:</a:t>
            </a:r>
          </a:p>
          <a:p>
            <a:pPr lvl="1"/>
            <a:r>
              <a:rPr lang="en-US" sz="2000" dirty="0"/>
              <a:t>Enqueue(</a:t>
            </a:r>
            <a:r>
              <a:rPr lang="en-US" sz="2000" dirty="0" err="1"/>
              <a:t>x,Q</a:t>
            </a:r>
            <a:r>
              <a:rPr lang="en-US" sz="2000" dirty="0"/>
              <a:t>) (Push): Insert a new element x into Q </a:t>
            </a:r>
          </a:p>
          <a:p>
            <a:pPr lvl="1"/>
            <a:r>
              <a:rPr lang="en-US" sz="2000" dirty="0"/>
              <a:t>Dequeue(Q) (Pop): Remove an element from Q</a:t>
            </a:r>
          </a:p>
          <a:p>
            <a:pPr lvl="1"/>
            <a:r>
              <a:rPr lang="en-US" sz="2000" dirty="0"/>
              <a:t>Empty(Q): Return true if Q is empty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907BD06-346D-F754-E78C-6C2A3C796DFD}"/>
              </a:ext>
            </a:extLst>
          </p:cNvPr>
          <p:cNvCxnSpPr>
            <a:cxnSpLocks/>
          </p:cNvCxnSpPr>
          <p:nvPr/>
        </p:nvCxnSpPr>
        <p:spPr>
          <a:xfrm>
            <a:off x="3078051" y="4430332"/>
            <a:ext cx="358032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650F26-8564-73C9-B628-58E889E0BC4D}"/>
              </a:ext>
            </a:extLst>
          </p:cNvPr>
          <p:cNvCxnSpPr>
            <a:cxnSpLocks/>
          </p:cNvCxnSpPr>
          <p:nvPr/>
        </p:nvCxnSpPr>
        <p:spPr>
          <a:xfrm>
            <a:off x="3078051" y="5203065"/>
            <a:ext cx="358032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C0AB8C7-8CEC-D23E-8B6D-00D9C9416E74}"/>
              </a:ext>
            </a:extLst>
          </p:cNvPr>
          <p:cNvSpPr txBox="1"/>
          <p:nvPr/>
        </p:nvSpPr>
        <p:spPr>
          <a:xfrm>
            <a:off x="5526296" y="5400851"/>
            <a:ext cx="482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i="1" dirty="0"/>
              <a:t>tail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FB90EC-A2E8-E86F-4410-21DAF788035B}"/>
              </a:ext>
            </a:extLst>
          </p:cNvPr>
          <p:cNvSpPr txBox="1"/>
          <p:nvPr/>
        </p:nvSpPr>
        <p:spPr>
          <a:xfrm>
            <a:off x="3213691" y="5475524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i="1" dirty="0"/>
              <a:t>head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65EC10-8ECD-D569-6AA0-55A781EF2F84}"/>
              </a:ext>
            </a:extLst>
          </p:cNvPr>
          <p:cNvSpPr/>
          <p:nvPr/>
        </p:nvSpPr>
        <p:spPr>
          <a:xfrm>
            <a:off x="3213691" y="4479083"/>
            <a:ext cx="463639" cy="656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8AD7869-E00D-EEDB-840F-AE8DBC0C9BE7}"/>
              </a:ext>
            </a:extLst>
          </p:cNvPr>
          <p:cNvSpPr/>
          <p:nvPr/>
        </p:nvSpPr>
        <p:spPr>
          <a:xfrm>
            <a:off x="3781530" y="4493164"/>
            <a:ext cx="463639" cy="656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25BCAC-7556-2127-5D73-A80CACFA3492}"/>
              </a:ext>
            </a:extLst>
          </p:cNvPr>
          <p:cNvSpPr/>
          <p:nvPr/>
        </p:nvSpPr>
        <p:spPr>
          <a:xfrm>
            <a:off x="4365938" y="4493945"/>
            <a:ext cx="463639" cy="656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9BDA6F-C9AC-6D89-2FCF-789D8EFED0C9}"/>
              </a:ext>
            </a:extLst>
          </p:cNvPr>
          <p:cNvSpPr/>
          <p:nvPr/>
        </p:nvSpPr>
        <p:spPr>
          <a:xfrm>
            <a:off x="4951514" y="4493944"/>
            <a:ext cx="463639" cy="656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79F5356-EA7A-08BF-C0BA-2A1880B458B1}"/>
              </a:ext>
            </a:extLst>
          </p:cNvPr>
          <p:cNvSpPr/>
          <p:nvPr/>
        </p:nvSpPr>
        <p:spPr>
          <a:xfrm>
            <a:off x="5535922" y="4497492"/>
            <a:ext cx="463639" cy="6568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12EC89C-D35B-9A7A-2A65-ED3E0C49B35D}"/>
              </a:ext>
            </a:extLst>
          </p:cNvPr>
          <p:cNvCxnSpPr/>
          <p:nvPr/>
        </p:nvCxnSpPr>
        <p:spPr>
          <a:xfrm flipH="1">
            <a:off x="6774287" y="4821575"/>
            <a:ext cx="1171978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31BA8F5-3685-F877-DE11-DEB68DD0C3D9}"/>
              </a:ext>
            </a:extLst>
          </p:cNvPr>
          <p:cNvSpPr txBox="1"/>
          <p:nvPr/>
        </p:nvSpPr>
        <p:spPr>
          <a:xfrm>
            <a:off x="6959317" y="4359041"/>
            <a:ext cx="98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dirty="0"/>
              <a:t>Push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318557-11B1-EA01-00EC-B0C453387D8B}"/>
              </a:ext>
            </a:extLst>
          </p:cNvPr>
          <p:cNvSpPr txBox="1"/>
          <p:nvPr/>
        </p:nvSpPr>
        <p:spPr>
          <a:xfrm>
            <a:off x="1903390" y="4330748"/>
            <a:ext cx="98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dirty="0"/>
              <a:t>Pop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3268953-1995-811E-4BCF-81D09D470D59}"/>
              </a:ext>
            </a:extLst>
          </p:cNvPr>
          <p:cNvCxnSpPr/>
          <p:nvPr/>
        </p:nvCxnSpPr>
        <p:spPr>
          <a:xfrm flipH="1">
            <a:off x="1718360" y="4774359"/>
            <a:ext cx="1171978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5870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1: SIMULATION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/>
              <a:t>Perform a sequence of operations over a stack, each element is an integer:</a:t>
            </a:r>
          </a:p>
          <a:p>
            <a:pPr lvl="1"/>
            <a:r>
              <a:rPr lang="en-US" dirty="0"/>
              <a:t>PUSH v: push a value v into the stack</a:t>
            </a:r>
          </a:p>
          <a:p>
            <a:pPr lvl="1"/>
            <a:r>
              <a:rPr lang="en-US" dirty="0"/>
              <a:t>POP: remove an element out of the stack and print this element to </a:t>
            </a:r>
            <a:r>
              <a:rPr lang="en-US" dirty="0" err="1"/>
              <a:t>stdout</a:t>
            </a:r>
            <a:r>
              <a:rPr lang="en-US" dirty="0"/>
              <a:t> (print NULL if the stack is empty)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8831B0E-3B38-57C7-4CFD-B48611E4B8DF}"/>
              </a:ext>
            </a:extLst>
          </p:cNvPr>
          <p:cNvSpPr txBox="1">
            <a:spLocks/>
          </p:cNvSpPr>
          <p:nvPr/>
        </p:nvSpPr>
        <p:spPr>
          <a:xfrm>
            <a:off x="386921" y="2564286"/>
            <a:ext cx="11514528" cy="29607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Input</a:t>
            </a:r>
          </a:p>
          <a:p>
            <a:pPr lvl="1"/>
            <a:r>
              <a:rPr lang="en-US" sz="2000" dirty="0"/>
              <a:t>Each line contains a command (</a:t>
            </a:r>
            <a:r>
              <a:rPr lang="en-US" sz="2000" dirty="0" err="1"/>
              <a:t>operration</a:t>
            </a:r>
            <a:r>
              <a:rPr lang="en-US" sz="2000" dirty="0"/>
              <a:t>) of type </a:t>
            </a:r>
          </a:p>
          <a:p>
            <a:pPr lvl="2"/>
            <a:r>
              <a:rPr lang="en-US" dirty="0"/>
              <a:t>PUSH v</a:t>
            </a:r>
          </a:p>
          <a:p>
            <a:pPr lvl="2"/>
            <a:r>
              <a:rPr lang="en-US" dirty="0"/>
              <a:t>POP</a:t>
            </a:r>
          </a:p>
          <a:p>
            <a:r>
              <a:rPr lang="en-US" dirty="0"/>
              <a:t>Output</a:t>
            </a:r>
          </a:p>
          <a:p>
            <a:pPr lvl="1"/>
            <a:r>
              <a:rPr lang="en-US" sz="2000" dirty="0"/>
              <a:t>Write the results of POP operations (each result is written in a line)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88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AD8A-1EA9-C7CE-D797-0A3D974F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1: SIMULATION STACK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CFAC5-863F-C743-EE8D-B9564CC43E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1"/>
            <a:ext cx="10227757" cy="5478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Example: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D1CE8-660D-F65D-7BA2-062181F1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B1EC099-DEB1-CB9D-7E18-D00FB02B3D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738449"/>
              </p:ext>
            </p:extLst>
          </p:nvPr>
        </p:nvGraphicFramePr>
        <p:xfrm>
          <a:off x="3522093" y="1580323"/>
          <a:ext cx="3858648" cy="39895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9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9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8234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19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1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2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3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POP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POP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4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PUSH 5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POP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4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</a:t>
                      </a:r>
                      <a:endParaRPr lang="en-VN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0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V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8097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AD8A-1EA9-C7CE-D797-0A3D974F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1: SIMULATION STACK -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D1CE8-660D-F65D-7BA2-062181F1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81D9ECD-3801-0A0D-993B-848B8A650B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1"/>
            <a:ext cx="10227757" cy="547812"/>
          </a:xfrm>
        </p:spPr>
        <p:txBody>
          <a:bodyPr/>
          <a:lstStyle/>
          <a:p>
            <a:r>
              <a:rPr lang="en-US" sz="2000" dirty="0"/>
              <a:t>Using a singly linked list (pointed by </a:t>
            </a:r>
            <a:r>
              <a:rPr lang="en-US" sz="2000" i="1" dirty="0"/>
              <a:t>top</a:t>
            </a:r>
            <a:r>
              <a:rPr lang="en-US" sz="2000" dirty="0"/>
              <a:t>) to implement a stack:</a:t>
            </a:r>
          </a:p>
          <a:p>
            <a:pPr lvl="1"/>
            <a:r>
              <a:rPr lang="en-US" sz="2000" dirty="0"/>
              <a:t>Pop: remove an element on the </a:t>
            </a:r>
            <a:r>
              <a:rPr lang="en-US" sz="2000" i="1" dirty="0"/>
              <a:t>top</a:t>
            </a:r>
            <a:r>
              <a:rPr lang="en-US" sz="2000" dirty="0"/>
              <a:t>.</a:t>
            </a:r>
          </a:p>
          <a:p>
            <a:pPr lvl="1"/>
            <a:r>
              <a:rPr lang="en-US" sz="2000" dirty="0"/>
              <a:t>Push: add a new element to the </a:t>
            </a:r>
            <a:r>
              <a:rPr lang="en-US" sz="2000" i="1" dirty="0"/>
              <a:t>top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BE572C1-FBDB-AADA-7F76-D055FB8D6753}"/>
              </a:ext>
            </a:extLst>
          </p:cNvPr>
          <p:cNvSpPr txBox="1">
            <a:spLocks/>
          </p:cNvSpPr>
          <p:nvPr/>
        </p:nvSpPr>
        <p:spPr>
          <a:xfrm>
            <a:off x="1582991" y="3610845"/>
            <a:ext cx="3614428" cy="212770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Pop(){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if top==NULL return NULL;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x = top;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top = top-&gt; next;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return x; 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FDD1C40-8900-9B57-31B9-E5303E5B15A5}"/>
              </a:ext>
            </a:extLst>
          </p:cNvPr>
          <p:cNvSpPr txBox="1">
            <a:spLocks/>
          </p:cNvSpPr>
          <p:nvPr/>
        </p:nvSpPr>
        <p:spPr>
          <a:xfrm>
            <a:off x="6121758" y="3589952"/>
            <a:ext cx="3614428" cy="212770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Push(x){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p = </a:t>
            </a:r>
            <a:r>
              <a:rPr lang="en-US" sz="1400" b="1" dirty="0" err="1">
                <a:latin typeface="Consolas" panose="020B0609020204030204" pitchFamily="49" charset="0"/>
              </a:rPr>
              <a:t>makeNode</a:t>
            </a:r>
            <a:r>
              <a:rPr lang="en-US" sz="1400" b="1" dirty="0">
                <a:latin typeface="Consolas" panose="020B0609020204030204" pitchFamily="49" charset="0"/>
              </a:rPr>
              <a:t>(x);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p-&gt;next= top;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top = p;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C2766C-8AD4-B6DD-19ED-ACC58B25712B}"/>
              </a:ext>
            </a:extLst>
          </p:cNvPr>
          <p:cNvSpPr txBox="1"/>
          <p:nvPr/>
        </p:nvSpPr>
        <p:spPr>
          <a:xfrm>
            <a:off x="1595870" y="2144260"/>
            <a:ext cx="3614428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struct Node{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int value;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 struct Node* next;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VN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866AEE-AC5B-5368-FC10-2E16B837159D}"/>
              </a:ext>
            </a:extLst>
          </p:cNvPr>
          <p:cNvSpPr txBox="1"/>
          <p:nvPr/>
        </p:nvSpPr>
        <p:spPr>
          <a:xfrm>
            <a:off x="6096000" y="2157223"/>
            <a:ext cx="3614428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makeNode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(x){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p = new Node();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p -&gt; value = x;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   return p;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VN" sz="1400" dirty="0"/>
          </a:p>
        </p:txBody>
      </p:sp>
    </p:spTree>
    <p:extLst>
      <p:ext uri="{BB962C8B-B14F-4D97-AF65-F5344CB8AC3E}">
        <p14:creationId xmlns:p14="http://schemas.microsoft.com/office/powerpoint/2010/main" val="2080851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AC4F83E9069D43AFA594D7F1D96885" ma:contentTypeVersion="4" ma:contentTypeDescription="Create a new document." ma:contentTypeScope="" ma:versionID="ab42ff59064bab5a86eff4b62602acbc">
  <xsd:schema xmlns:xsd="http://www.w3.org/2001/XMLSchema" xmlns:xs="http://www.w3.org/2001/XMLSchema" xmlns:p="http://schemas.microsoft.com/office/2006/metadata/properties" xmlns:ns2="d0a6ddea-004a-4b16-a170-7c91a96eeb9b" targetNamespace="http://schemas.microsoft.com/office/2006/metadata/properties" ma:root="true" ma:fieldsID="2d27bf802cbab3f01b47c4a64429af83" ns2:_="">
    <xsd:import namespace="d0a6ddea-004a-4b16-a170-7c91a96eeb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a6ddea-004a-4b16-a170-7c91a96eeb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6BE9A2D-7492-4A3B-846A-BB63B0B8707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B70CB4-97FE-4F67-BA71-830F50016114}"/>
</file>

<file path=customXml/itemProps3.xml><?xml version="1.0" encoding="utf-8"?>
<ds:datastoreItem xmlns:ds="http://schemas.openxmlformats.org/officeDocument/2006/customXml" ds:itemID="{093733DD-EE03-449C-88A5-8AB9EEF5C654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3164</Words>
  <Application>Microsoft Office PowerPoint</Application>
  <PresentationFormat>Widescreen</PresentationFormat>
  <Paragraphs>488</Paragraphs>
  <Slides>29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PowerPoint Presentation</vt:lpstr>
      <vt:lpstr>DATA STRUCTURES  AND ALGORITHMS  BASIC LAB</vt:lpstr>
      <vt:lpstr>PowerPoint Presentation</vt:lpstr>
      <vt:lpstr>CONTENTS</vt:lpstr>
      <vt:lpstr>STACK AND QUEUE</vt:lpstr>
      <vt:lpstr>STACK AND QUEUE</vt:lpstr>
      <vt:lpstr>EXERCISE 1: SIMULATION STACK</vt:lpstr>
      <vt:lpstr>EXERCISE 1: SIMULATION STACK</vt:lpstr>
      <vt:lpstr>EXERCISE 1: SIMULATION STACK - PSEUDOCODE</vt:lpstr>
      <vt:lpstr>EXERCISE 1: SIMULATION STACK – COMPLETE CODE</vt:lpstr>
      <vt:lpstr>EXERCISE 1: SIMULATION STACK – COMPLETE CODE</vt:lpstr>
      <vt:lpstr>EXERCISE 1: SIMULATION STACK – COMPLETE CODE</vt:lpstr>
      <vt:lpstr>EXERCISE 2: SIMULATION QUEUE (P.03.08.02)</vt:lpstr>
      <vt:lpstr>EXERCISE 2: SIMULATION QUEUE</vt:lpstr>
      <vt:lpstr>EXERCISE 2: SIMULATION QUEUE</vt:lpstr>
      <vt:lpstr>EXERCISE 2: SIMULATION QUEUE - PSEUDOCODE</vt:lpstr>
      <vt:lpstr>EXERCISE 2: SIMULATION QUEUE – COMPLETE CODE</vt:lpstr>
      <vt:lpstr>EXERCISE 2: SIMULATION QUEUE – COMPLETE CODE</vt:lpstr>
      <vt:lpstr>EXERCISE 2: SIMULATION QUEUE – COMPLETE CODE</vt:lpstr>
      <vt:lpstr>EXERCISE 3: CHECK PARENTHESIS</vt:lpstr>
      <vt:lpstr>EXERCISE 3: CHECK PARENTHESIS - PSEUDOCODE</vt:lpstr>
      <vt:lpstr>EXERCISE 3: CHECK PARENTHESIS – COMPLETE CODE</vt:lpstr>
      <vt:lpstr>EXERCISE 4: WATER JUGS (P.03.08.04)</vt:lpstr>
      <vt:lpstr>EXERCISE 4: WATER JUGS - PSEUDOCODE</vt:lpstr>
      <vt:lpstr>EXERCISE 4: WATER JUGS – COMPLETE CODE</vt:lpstr>
      <vt:lpstr>EXERCISE 4: WATER JUGS – COMPLETE CODE</vt:lpstr>
      <vt:lpstr>EXERCISE 4: WATER JUGS – COMPLETE CODE</vt:lpstr>
      <vt:lpstr>EXERCISE 4: WATER JUGS – COMPLETE CODE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Nguyen Duc Anh</cp:lastModifiedBy>
  <cp:revision>29</cp:revision>
  <dcterms:created xsi:type="dcterms:W3CDTF">2021-05-28T04:32:29Z</dcterms:created>
  <dcterms:modified xsi:type="dcterms:W3CDTF">2025-02-11T00:34:15Z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0x01010078AC4F83E9069D43AFA594D7F1D96885</vt:lpwstr>
  </property>
</Properties>
</file>

<file path=docProps/thumbnail.jpeg>
</file>